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2" r:id="rId4"/>
    <p:sldId id="294" r:id="rId5"/>
    <p:sldId id="301" r:id="rId6"/>
    <p:sldId id="300" r:id="rId7"/>
    <p:sldId id="302" r:id="rId8"/>
    <p:sldId id="304" r:id="rId9"/>
    <p:sldId id="314" r:id="rId10"/>
    <p:sldId id="305" r:id="rId11"/>
    <p:sldId id="306" r:id="rId12"/>
    <p:sldId id="307" r:id="rId13"/>
    <p:sldId id="313" r:id="rId14"/>
    <p:sldId id="308" r:id="rId15"/>
    <p:sldId id="309" r:id="rId16"/>
    <p:sldId id="310" r:id="rId17"/>
    <p:sldId id="312" r:id="rId18"/>
  </p:sldIdLst>
  <p:sldSz cx="12192000" cy="6858000"/>
  <p:notesSz cx="6858000" cy="9144000"/>
  <p:embeddedFontLst>
    <p:embeddedFont>
      <p:font typeface="Pretendard Medium" panose="02000603000000020004" pitchFamily="50" charset="-127"/>
      <p:regular r:id="rId20"/>
    </p:embeddedFont>
    <p:embeddedFont>
      <p:font typeface="Poppins SemiBold" panose="020B0600000101010101" charset="0"/>
      <p:regular r:id="rId21"/>
      <p:bold r:id="rId22"/>
      <p:italic r:id="rId23"/>
      <p:boldItalic r:id="rId24"/>
    </p:embeddedFont>
    <p:embeddedFont>
      <p:font typeface="Noto Sans KR Black" panose="020B0A00000000000000" pitchFamily="34" charset="-127"/>
      <p:bold r:id="rId25"/>
    </p:embeddedFont>
    <p:embeddedFont>
      <p:font typeface="Noto Sans KR" panose="020B0500000000000000" pitchFamily="34" charset="-127"/>
      <p:regular r:id="rId26"/>
      <p:bold r:id="rId27"/>
    </p:embeddedFont>
    <p:embeddedFont>
      <p:font typeface="Noto Sans KR Thin" panose="020B0200000000000000" pitchFamily="34" charset="-127"/>
      <p:regular r:id="rId28"/>
    </p:embeddedFont>
    <p:embeddedFont>
      <p:font typeface="Roboto Light" panose="020B0600000101010101" charset="0"/>
      <p:regular r:id="rId29"/>
      <p:italic r:id="rId30"/>
    </p:embeddedFont>
    <p:embeddedFont>
      <p:font typeface="Noto Sans KR Medium" panose="020B0600000000000000" pitchFamily="34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Roboto" panose="020B0600000101010101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Noto Sans KR Light" panose="020B0300000000000000" pitchFamily="34" charset="-127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4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2409" userDrawn="1">
          <p15:clr>
            <a:srgbClr val="A4A3A4"/>
          </p15:clr>
        </p15:guide>
        <p15:guide id="6" orient="horz" pos="4156" userDrawn="1">
          <p15:clr>
            <a:srgbClr val="A4A3A4"/>
          </p15:clr>
        </p15:guide>
        <p15:guide id="7" pos="234" userDrawn="1">
          <p15:clr>
            <a:srgbClr val="A4A3A4"/>
          </p15:clr>
        </p15:guide>
        <p15:guide id="8" pos="74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262626"/>
    <a:srgbClr val="D52826"/>
    <a:srgbClr val="2958D5"/>
    <a:srgbClr val="FF3300"/>
    <a:srgbClr val="0D45F7"/>
    <a:srgbClr val="212121"/>
    <a:srgbClr val="EEEEEE"/>
    <a:srgbClr val="FF8C71"/>
    <a:srgbClr val="3E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9" autoAdjust="0"/>
    <p:restoredTop sz="90887" autoAdjust="0"/>
  </p:normalViewPr>
  <p:slideViewPr>
    <p:cSldViewPr snapToGrid="0" showGuides="1">
      <p:cViewPr>
        <p:scale>
          <a:sx n="75" d="100"/>
          <a:sy n="75" d="100"/>
        </p:scale>
        <p:origin x="307" y="154"/>
      </p:cViewPr>
      <p:guideLst>
        <p:guide orient="horz" pos="550"/>
        <p:guide pos="3840"/>
        <p:guide orient="horz" pos="164"/>
        <p:guide orient="horz" pos="709"/>
        <p:guide orient="horz" pos="2409"/>
        <p:guide orient="horz" pos="4156"/>
        <p:guide pos="234"/>
        <p:guide pos="74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ableStyles" Target="tableStyle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88233-D864-8F46-8834-E12BA9A18749}" type="datetimeFigureOut">
              <a:rPr kumimoji="1" lang="ko-Kore-KR" altLang="en-US" smtClean="0"/>
              <a:t>04/05/2023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6A552-1299-9B4A-8FA5-E97E783D69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6045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6A552-1299-9B4A-8FA5-E97E783D694F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968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6A552-1299-9B4A-8FA5-E97E783D694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306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6A552-1299-9B4A-8FA5-E97E783D694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765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6A552-1299-9B4A-8FA5-E97E783D694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701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6A552-1299-9B4A-8FA5-E97E783D694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126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6A552-1299-9B4A-8FA5-E97E783D694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806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6A552-1299-9B4A-8FA5-E97E783D694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55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6A552-1299-9B4A-8FA5-E97E783D694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301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6A552-1299-9B4A-8FA5-E97E783D694F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5942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6A552-1299-9B4A-8FA5-E97E783D694F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3864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6A552-1299-9B4A-8FA5-E97E783D694F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4148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6A552-1299-9B4A-8FA5-E97E783D694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742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6A552-1299-9B4A-8FA5-E97E783D694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081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6A552-1299-9B4A-8FA5-E97E783D694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669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 smtClean="0"/>
              <a:t>후원이라는</a:t>
            </a:r>
            <a:r>
              <a:rPr kumimoji="1" lang="ko-KR" altLang="en-US" smtClean="0"/>
              <a:t> 컨셉을 생각하게 된 배경</a:t>
            </a:r>
            <a:endParaRPr kumimoji="1" lang="en-US" altLang="ko-KR" dirty="0" smtClean="0"/>
          </a:p>
          <a:p>
            <a:endParaRPr kumimoji="1" lang="en-US" altLang="ko-Kore-KR" dirty="0" smtClean="0"/>
          </a:p>
          <a:p>
            <a:r>
              <a:rPr kumimoji="1" lang="ko-KR" altLang="en-US" dirty="0" smtClean="0"/>
              <a:t>현주 왈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이 서비스 처음에 </a:t>
            </a:r>
            <a:r>
              <a:rPr kumimoji="1" lang="ko-KR" altLang="en-US" dirty="0" err="1" smtClean="0"/>
              <a:t>생각했던게</a:t>
            </a:r>
            <a:r>
              <a:rPr kumimoji="1" lang="ko-KR" altLang="en-US" dirty="0" smtClean="0"/>
              <a:t> </a:t>
            </a:r>
            <a:r>
              <a:rPr kumimoji="1" lang="ko-KR" altLang="en-US" dirty="0" err="1" smtClean="0"/>
              <a:t>재욱이가</a:t>
            </a:r>
            <a:r>
              <a:rPr kumimoji="1" lang="ko-KR" altLang="en-US" dirty="0" smtClean="0"/>
              <a:t> </a:t>
            </a:r>
            <a:r>
              <a:rPr kumimoji="1" lang="ko-KR" altLang="en-US" dirty="0" err="1" smtClean="0"/>
              <a:t>말한게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＂</a:t>
            </a:r>
            <a:r>
              <a:rPr kumimoji="1" lang="ko-KR" altLang="en-US" dirty="0" smtClean="0"/>
              <a:t>우리도 쓸 수 있고 </a:t>
            </a:r>
            <a:r>
              <a:rPr kumimoji="1" lang="en-US" altLang="ko-KR" dirty="0" smtClean="0"/>
              <a:t>“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후원은 특별한 대상이 있다는 고정관념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사실은 그게 아니다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나의 가치를 인정받을 수 있는 후원</a:t>
            </a:r>
            <a:endParaRPr kumimoji="1" lang="ko-Kore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C6A552-1299-9B4A-8FA5-E97E783D694F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6151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6A552-1299-9B4A-8FA5-E97E783D694F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2237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 smtClean="0"/>
              <a:t>후원이라는</a:t>
            </a:r>
            <a:r>
              <a:rPr kumimoji="1" lang="ko-KR" altLang="en-US" smtClean="0"/>
              <a:t> 컨셉을 생각하게 된 배경</a:t>
            </a:r>
            <a:endParaRPr kumimoji="1" lang="en-US" altLang="ko-KR" dirty="0" smtClean="0"/>
          </a:p>
          <a:p>
            <a:endParaRPr kumimoji="1" lang="en-US" altLang="ko-Kore-KR" dirty="0" smtClean="0"/>
          </a:p>
          <a:p>
            <a:r>
              <a:rPr kumimoji="1" lang="ko-KR" altLang="en-US" dirty="0" smtClean="0"/>
              <a:t>현주 왈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이 서비스 처음에 </a:t>
            </a:r>
            <a:r>
              <a:rPr kumimoji="1" lang="ko-KR" altLang="en-US" dirty="0" err="1" smtClean="0"/>
              <a:t>생각했던게</a:t>
            </a:r>
            <a:r>
              <a:rPr kumimoji="1" lang="ko-KR" altLang="en-US" dirty="0" smtClean="0"/>
              <a:t> </a:t>
            </a:r>
            <a:r>
              <a:rPr kumimoji="1" lang="ko-KR" altLang="en-US" dirty="0" err="1" smtClean="0"/>
              <a:t>재욱이가</a:t>
            </a:r>
            <a:r>
              <a:rPr kumimoji="1" lang="ko-KR" altLang="en-US" dirty="0" smtClean="0"/>
              <a:t> </a:t>
            </a:r>
            <a:r>
              <a:rPr kumimoji="1" lang="ko-KR" altLang="en-US" dirty="0" err="1" smtClean="0"/>
              <a:t>말한게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＂</a:t>
            </a:r>
            <a:r>
              <a:rPr kumimoji="1" lang="ko-KR" altLang="en-US" dirty="0" smtClean="0"/>
              <a:t>우리도 쓸 수 있고 </a:t>
            </a:r>
            <a:r>
              <a:rPr kumimoji="1" lang="en-US" altLang="ko-KR" dirty="0" smtClean="0"/>
              <a:t>“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후원은 특별한 대상이 있다는 고정관념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사실은 그게 아니다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나의 가치를 인정받을 수 있는 후원</a:t>
            </a:r>
            <a:endParaRPr kumimoji="1" lang="ko-Kore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C6A552-1299-9B4A-8FA5-E97E783D694F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183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7E44-105B-42F7-B5CE-D8B1F614AF47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14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7E44-105B-42F7-B5CE-D8B1F614AF47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4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7E44-105B-42F7-B5CE-D8B1F614AF47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96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7E44-105B-42F7-B5CE-D8B1F614AF47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27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7E44-105B-42F7-B5CE-D8B1F614AF47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6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7E44-105B-42F7-B5CE-D8B1F614AF47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53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7E44-105B-42F7-B5CE-D8B1F614AF47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81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7E44-105B-42F7-B5CE-D8B1F614AF47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882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7E44-105B-42F7-B5CE-D8B1F614AF47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1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7E44-105B-42F7-B5CE-D8B1F614AF47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06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7E44-105B-42F7-B5CE-D8B1F614AF47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631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77E44-105B-42F7-B5CE-D8B1F614AF47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087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444225" y="5485515"/>
            <a:ext cx="2851488" cy="393192"/>
            <a:chOff x="5060522" y="6031026"/>
            <a:chExt cx="2851488" cy="393192"/>
          </a:xfrm>
        </p:grpSpPr>
        <p:sp>
          <p:nvSpPr>
            <p:cNvPr id="4" name="직사각형 3"/>
            <p:cNvSpPr/>
            <p:nvPr/>
          </p:nvSpPr>
          <p:spPr>
            <a:xfrm>
              <a:off x="5060522" y="6031026"/>
              <a:ext cx="889164" cy="3931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Poppins SemiBold" panose="00000700000000000000" pitchFamily="2" charset="0"/>
                </a:rPr>
                <a:t>TEAM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Poppins SemiBold" panose="00000700000000000000" pitchFamily="2" charset="0"/>
              </a:endParaRPr>
            </a:p>
          </p:txBody>
        </p:sp>
        <p:sp>
          <p:nvSpPr>
            <p:cNvPr id="6" name="평행 사변형 5"/>
            <p:cNvSpPr/>
            <p:nvPr/>
          </p:nvSpPr>
          <p:spPr>
            <a:xfrm>
              <a:off x="5949686" y="6031026"/>
              <a:ext cx="1962324" cy="357447"/>
            </a:xfrm>
            <a:prstGeom prst="parallelogram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i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369478" y="6049919"/>
              <a:ext cx="11227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Poppins SemiBold" panose="00000700000000000000" pitchFamily="2" charset="0"/>
                </a:rPr>
                <a:t>BLOCKUS</a:t>
              </a:r>
              <a:endParaRPr lang="ko-KR" altLang="en-US" sz="16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Poppins SemiBold" panose="00000700000000000000" pitchFamily="2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78685" y="0"/>
            <a:ext cx="11434626" cy="342335"/>
            <a:chOff x="376372" y="1165735"/>
            <a:chExt cx="11434626" cy="342335"/>
          </a:xfrm>
        </p:grpSpPr>
        <p:sp>
          <p:nvSpPr>
            <p:cNvPr id="2" name="직사각형 1"/>
            <p:cNvSpPr/>
            <p:nvPr/>
          </p:nvSpPr>
          <p:spPr>
            <a:xfrm>
              <a:off x="429712" y="1201480"/>
              <a:ext cx="11332571" cy="3065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376372" y="1165735"/>
              <a:ext cx="11434626" cy="186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 rot="10800000">
            <a:off x="378685" y="6495058"/>
            <a:ext cx="11434626" cy="342335"/>
            <a:chOff x="376372" y="1165735"/>
            <a:chExt cx="11434626" cy="342335"/>
          </a:xfrm>
        </p:grpSpPr>
        <p:sp>
          <p:nvSpPr>
            <p:cNvPr id="14" name="직사각형 13"/>
            <p:cNvSpPr/>
            <p:nvPr/>
          </p:nvSpPr>
          <p:spPr>
            <a:xfrm>
              <a:off x="429712" y="1201480"/>
              <a:ext cx="11332571" cy="3065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76372" y="1165735"/>
              <a:ext cx="11434626" cy="186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3897C3-A0EB-87DD-0898-3E277BB68CE6}"/>
              </a:ext>
            </a:extLst>
          </p:cNvPr>
          <p:cNvSpPr/>
          <p:nvPr/>
        </p:nvSpPr>
        <p:spPr>
          <a:xfrm>
            <a:off x="4050646" y="2266126"/>
            <a:ext cx="4090705" cy="1374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2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학기 특화 프로젝트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8"/>
              <a:ea typeface="Noto Sans KR Light" panose="020B0300000000000000" pitchFamily="34" charset="-128"/>
              <a:cs typeface="Poppins SemiBold" panose="00000700000000000000" pitchFamily="2" charset="0"/>
            </a:endParaRPr>
          </a:p>
          <a:p>
            <a:pPr algn="ctr"/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Poppins SemiBold" panose="00000700000000000000" pitchFamily="2" charset="0"/>
              </a:rPr>
              <a:t>A209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Poppins SemiBold" panose="00000700000000000000" pitchFamily="2" charset="0"/>
              </a:rPr>
              <a:t>최종 발표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6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6219061" y="2701017"/>
            <a:ext cx="5707201" cy="3445471"/>
          </a:xfrm>
          <a:prstGeom prst="roundRect">
            <a:avLst>
              <a:gd name="adj" fmla="val 441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36719" y="253971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서비스</a:t>
            </a:r>
            <a:r>
              <a:rPr lang="ko-KR" altLang="en-US" b="1" noProof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 소개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5668" y="338003"/>
            <a:ext cx="539679" cy="462365"/>
            <a:chOff x="4300280" y="2920469"/>
            <a:chExt cx="718313" cy="6154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0280" y="2955265"/>
              <a:ext cx="670377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03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904498" y="529583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차별점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</a:t>
            </a: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1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368343" y="2521645"/>
            <a:ext cx="1400808" cy="3822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DON-JO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65737" y="2701017"/>
            <a:ext cx="5707201" cy="3445471"/>
          </a:xfrm>
          <a:prstGeom prst="roundRect">
            <a:avLst>
              <a:gd name="adj" fmla="val 441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46409" y="2521645"/>
            <a:ext cx="1145858" cy="382293"/>
          </a:xfrm>
          <a:prstGeom prst="roundRect">
            <a:avLst/>
          </a:prstGeom>
          <a:solidFill>
            <a:srgbClr val="D52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기술 블로그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5737" y="1083911"/>
            <a:ext cx="11660525" cy="1078620"/>
          </a:xfrm>
          <a:prstGeom prst="roundRect">
            <a:avLst>
              <a:gd name="adj" fmla="val 10064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172310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쉬운 통합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4" y="1265260"/>
            <a:ext cx="186974" cy="18697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616011"/>
            <a:ext cx="11056016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◦ </a:t>
            </a:r>
            <a:r>
              <a:rPr lang="ko-KR" altLang="en-US" sz="1400" dirty="0" smtClean="0">
                <a:solidFill>
                  <a:schemeClr val="tx1"/>
                </a:solidFill>
              </a:rPr>
              <a:t>버튼과 </a:t>
            </a:r>
            <a:r>
              <a:rPr lang="en-US" altLang="ko-KR" sz="1400" dirty="0">
                <a:solidFill>
                  <a:schemeClr val="tx1"/>
                </a:solidFill>
              </a:rPr>
              <a:t>QR </a:t>
            </a:r>
            <a:r>
              <a:rPr lang="ko-KR" altLang="en-US" sz="1400" dirty="0">
                <a:solidFill>
                  <a:schemeClr val="tx1"/>
                </a:solidFill>
              </a:rPr>
              <a:t>코드를 </a:t>
            </a:r>
            <a:r>
              <a:rPr lang="ko-KR" altLang="en-US" sz="1400" dirty="0" smtClean="0">
                <a:solidFill>
                  <a:schemeClr val="tx1"/>
                </a:solidFill>
              </a:rPr>
              <a:t>생성하여  </a:t>
            </a:r>
            <a:r>
              <a:rPr lang="en-US" altLang="ko-KR" sz="1400" dirty="0" smtClean="0">
                <a:solidFill>
                  <a:schemeClr val="tx1"/>
                </a:solidFill>
              </a:rPr>
              <a:t>SNS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블로그 게시물에 </a:t>
            </a:r>
            <a:r>
              <a:rPr lang="ko-KR" altLang="en-US" sz="1400" dirty="0">
                <a:solidFill>
                  <a:schemeClr val="tx1"/>
                </a:solidFill>
              </a:rPr>
              <a:t>삽입할 수 </a:t>
            </a:r>
            <a:r>
              <a:rPr lang="ko-KR" altLang="en-US" sz="1400" dirty="0" smtClean="0">
                <a:solidFill>
                  <a:schemeClr val="tx1"/>
                </a:solidFill>
              </a:rPr>
              <a:t>있어 후원자들은 </a:t>
            </a:r>
            <a:r>
              <a:rPr lang="ko-KR" altLang="en-US" sz="1400" dirty="0">
                <a:solidFill>
                  <a:schemeClr val="tx1"/>
                </a:solidFill>
              </a:rPr>
              <a:t>클릭이나 스캔만으로 간단하게 기부할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kumimoji="0" lang="ko-KR" altLang="en-US" sz="1400" i="0" u="none" strike="noStrike" kern="1200" cap="none" spc="-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78" y="3263052"/>
            <a:ext cx="4156517" cy="278088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355" y="3187970"/>
            <a:ext cx="4750784" cy="2855962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H="1">
            <a:off x="3361143" y="5262465"/>
            <a:ext cx="865624" cy="634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3286" y="0"/>
            <a:ext cx="1858713" cy="10839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97440" y="2818638"/>
            <a:ext cx="165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수정해야함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16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6219061" y="2701017"/>
            <a:ext cx="5707201" cy="3445471"/>
          </a:xfrm>
          <a:prstGeom prst="roundRect">
            <a:avLst>
              <a:gd name="adj" fmla="val 441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36719" y="253971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서비스 소개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5668" y="338003"/>
            <a:ext cx="539679" cy="462365"/>
            <a:chOff x="4300280" y="2920469"/>
            <a:chExt cx="718313" cy="6154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0280" y="2955265"/>
              <a:ext cx="670377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03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904498" y="529583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차별점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</a:t>
            </a: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2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495818" y="2521645"/>
            <a:ext cx="1145858" cy="382293"/>
          </a:xfrm>
          <a:prstGeom prst="roundRect">
            <a:avLst/>
          </a:prstGeom>
          <a:solidFill>
            <a:srgbClr val="295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포스팅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65737" y="2701017"/>
            <a:ext cx="5707201" cy="3445471"/>
          </a:xfrm>
          <a:prstGeom prst="roundRect">
            <a:avLst>
              <a:gd name="adj" fmla="val 441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46409" y="2521645"/>
            <a:ext cx="1145858" cy="382293"/>
          </a:xfrm>
          <a:prstGeom prst="roundRect">
            <a:avLst/>
          </a:prstGeom>
          <a:solidFill>
            <a:srgbClr val="D52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기술 블로그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5737" y="1083911"/>
            <a:ext cx="11660525" cy="1078620"/>
          </a:xfrm>
          <a:prstGeom prst="roundRect">
            <a:avLst>
              <a:gd name="adj" fmla="val 10064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172310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투명한 거래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4" y="1265260"/>
            <a:ext cx="186974" cy="18697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616011"/>
            <a:ext cx="8523636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◦ </a:t>
            </a:r>
            <a:r>
              <a:rPr lang="ko-KR" altLang="en-US" sz="1400" dirty="0" err="1">
                <a:solidFill>
                  <a:schemeClr val="tx1"/>
                </a:solidFill>
              </a:rPr>
              <a:t>블록체인을</a:t>
            </a:r>
            <a:r>
              <a:rPr lang="ko-KR" altLang="en-US" sz="1400" dirty="0">
                <a:solidFill>
                  <a:schemeClr val="tx1"/>
                </a:solidFill>
              </a:rPr>
              <a:t> 활용하여 기부를 관리하고 제작자와 후원자 모두에게 기부 과정의 투명성과 신뢰를 보장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286" y="0"/>
            <a:ext cx="1858713" cy="108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4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36719" y="253971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서비스 소개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5668" y="338003"/>
            <a:ext cx="539679" cy="462365"/>
            <a:chOff x="4300280" y="2920469"/>
            <a:chExt cx="718313" cy="6154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0280" y="2955265"/>
              <a:ext cx="670377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03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904498" y="529583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차별점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</a:t>
            </a:r>
            <a:r>
              <a:rPr lang="en-US" altLang="ko-KR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3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5737" y="1083911"/>
            <a:ext cx="11660525" cy="1078620"/>
          </a:xfrm>
          <a:prstGeom prst="roundRect">
            <a:avLst>
              <a:gd name="adj" fmla="val 10064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172310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대시보드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4" y="1265260"/>
            <a:ext cx="186974" cy="18697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877" y="1545666"/>
            <a:ext cx="9786016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◦ 개인 대시보드에 이동하여 받은 기부금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총 금액 및 기타 관련 정보를 확인하여 후원 관리에 도움을 받을 수 있습니다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sz="1400" dirty="0" smtClean="0">
                <a:solidFill>
                  <a:schemeClr val="tx1"/>
                </a:solidFill>
              </a:rPr>
              <a:t>◦ </a:t>
            </a:r>
            <a:r>
              <a:rPr lang="ko-KR" altLang="en-US" sz="1400" dirty="0">
                <a:solidFill>
                  <a:schemeClr val="tx1"/>
                </a:solidFill>
              </a:rPr>
              <a:t>후원 </a:t>
            </a:r>
            <a:r>
              <a:rPr lang="ko-KR" altLang="en-US" sz="1400" dirty="0" err="1">
                <a:solidFill>
                  <a:schemeClr val="tx1"/>
                </a:solidFill>
              </a:rPr>
              <a:t>이모티콘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이름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금액을 설정할 수 있어 후원에 재미있는 요소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698" y="2907829"/>
            <a:ext cx="6802602" cy="351115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3286" y="0"/>
            <a:ext cx="1858713" cy="108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2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31082" y="389892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시연 영상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5668" y="338003"/>
            <a:ext cx="539679" cy="462365"/>
            <a:chOff x="4300280" y="2920469"/>
            <a:chExt cx="718313" cy="6154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0280" y="2955265"/>
              <a:ext cx="670377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03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29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36719" y="253971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기술 소개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8878" y="338003"/>
            <a:ext cx="536473" cy="462365"/>
            <a:chOff x="4304548" y="2920469"/>
            <a:chExt cx="714045" cy="6154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4548" y="2955265"/>
              <a:ext cx="661842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904498" y="529583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버튼 </a:t>
            </a:r>
            <a:r>
              <a:rPr lang="en-US" altLang="ko-KR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QR </a:t>
            </a:r>
            <a:r>
              <a:rPr lang="ko-KR" altLang="en-US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코드 생성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777361" y="473830"/>
            <a:ext cx="1145858" cy="382293"/>
          </a:xfrm>
          <a:prstGeom prst="roundRect">
            <a:avLst/>
          </a:prstGeom>
          <a:solidFill>
            <a:srgbClr val="295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포스팅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5737" y="1083911"/>
            <a:ext cx="11660525" cy="1078620"/>
          </a:xfrm>
          <a:prstGeom prst="roundRect">
            <a:avLst>
              <a:gd name="adj" fmla="val 10064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172310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버튼과 </a:t>
            </a:r>
            <a:r>
              <a:rPr lang="en-US" altLang="ko-KR" sz="14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QR</a:t>
            </a:r>
            <a:r>
              <a:rPr lang="ko-KR" altLang="en-US" sz="14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코드를 생성할 수 있다</a:t>
            </a:r>
            <a:r>
              <a:rPr lang="en-US" altLang="ko-KR" sz="14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.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4" y="1265260"/>
            <a:ext cx="186974" cy="18697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616011"/>
            <a:ext cx="8523636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◦ </a:t>
            </a:r>
            <a:r>
              <a:rPr lang="ko-KR" altLang="en-US" sz="1400" dirty="0" err="1">
                <a:solidFill>
                  <a:schemeClr val="tx1"/>
                </a:solidFill>
              </a:rPr>
              <a:t>블록체인을</a:t>
            </a:r>
            <a:r>
              <a:rPr lang="ko-KR" altLang="en-US" sz="1400" dirty="0">
                <a:solidFill>
                  <a:schemeClr val="tx1"/>
                </a:solidFill>
              </a:rPr>
              <a:t> 활용하여 </a:t>
            </a:r>
            <a:r>
              <a:rPr lang="ko-KR" altLang="en-US" sz="1400" dirty="0" smtClean="0">
                <a:solidFill>
                  <a:schemeClr val="tx1"/>
                </a:solidFill>
              </a:rPr>
              <a:t>기부</a:t>
            </a:r>
            <a:endParaRPr lang="ko-KR" altLang="en-US" sz="1400" spc="-15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4" y="3418951"/>
            <a:ext cx="3968506" cy="264750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404" y="3543382"/>
            <a:ext cx="1282751" cy="97072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36" y="4819088"/>
            <a:ext cx="1567544" cy="1640289"/>
          </a:xfrm>
          <a:prstGeom prst="rect">
            <a:avLst/>
          </a:prstGeom>
        </p:spPr>
      </p:pic>
      <p:pic>
        <p:nvPicPr>
          <p:cNvPr id="35" name="그림 34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83" y="4832394"/>
            <a:ext cx="1567544" cy="162698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344" y="3543382"/>
            <a:ext cx="3815918" cy="139646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840" y="5609259"/>
            <a:ext cx="20669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36719" y="253971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기술 소개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8878" y="338003"/>
            <a:ext cx="536473" cy="462365"/>
            <a:chOff x="4304548" y="2920469"/>
            <a:chExt cx="714045" cy="6154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4548" y="2955265"/>
              <a:ext cx="661842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904498" y="529583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월렛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커넥트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5737" y="1083911"/>
            <a:ext cx="11660525" cy="1078620"/>
          </a:xfrm>
          <a:prstGeom prst="roundRect">
            <a:avLst>
              <a:gd name="adj" fmla="val 10064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172310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기술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블로</a:t>
            </a: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그 포스팅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4" y="1265260"/>
            <a:ext cx="186974" cy="18697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616011"/>
            <a:ext cx="8523636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벨로그</a:t>
            </a:r>
            <a:r>
              <a:rPr kumimoji="0" lang="en-US" altLang="ko-KR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,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미디엄</a:t>
            </a:r>
            <a:r>
              <a:rPr kumimoji="0" lang="en-US" altLang="ko-KR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,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티스토리</a:t>
            </a: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등  다양한 블로그 플랫폼을 통해  자신의  지식과 경험을 공유하며 성장하고 있음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686" y="2446074"/>
            <a:ext cx="2294626" cy="4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4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6219061" y="2701017"/>
            <a:ext cx="5707201" cy="3445471"/>
          </a:xfrm>
          <a:prstGeom prst="roundRect">
            <a:avLst>
              <a:gd name="adj" fmla="val 4412"/>
            </a:avLst>
          </a:prstGeom>
          <a:no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36719" y="253971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기술 소개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8878" y="338003"/>
            <a:ext cx="536473" cy="462365"/>
            <a:chOff x="4304548" y="2920469"/>
            <a:chExt cx="714045" cy="6154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4548" y="2955265"/>
              <a:ext cx="661842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904498" y="529583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솔리디티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10" name="Picture 2" descr="velog - velo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25" y="4114805"/>
            <a:ext cx="1688813" cy="88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티스토리 신규로고 초고화질 &amp; 백터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9" t="37824" r="12646" b="32292"/>
          <a:stretch/>
        </p:blipFill>
        <p:spPr bwMode="auto">
          <a:xfrm>
            <a:off x="1881393" y="5514235"/>
            <a:ext cx="2475887" cy="54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um reveals (another) new logo – and it's a head-scratcher | Creative  Blo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8" t="27030" r="3137" b="10186"/>
          <a:stretch/>
        </p:blipFill>
        <p:spPr bwMode="auto">
          <a:xfrm>
            <a:off x="1881393" y="3006816"/>
            <a:ext cx="3130481" cy="79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8495818" y="2521645"/>
            <a:ext cx="1145858" cy="382293"/>
          </a:xfrm>
          <a:prstGeom prst="roundRect">
            <a:avLst/>
          </a:prstGeom>
          <a:solidFill>
            <a:srgbClr val="295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포스팅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8420" y="3022428"/>
            <a:ext cx="2911322" cy="306654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65737" y="2701017"/>
            <a:ext cx="5707201" cy="3445471"/>
          </a:xfrm>
          <a:prstGeom prst="roundRect">
            <a:avLst>
              <a:gd name="adj" fmla="val 4412"/>
            </a:avLst>
          </a:prstGeom>
          <a:no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46409" y="2521645"/>
            <a:ext cx="1145858" cy="382293"/>
          </a:xfrm>
          <a:prstGeom prst="roundRect">
            <a:avLst/>
          </a:prstGeom>
          <a:solidFill>
            <a:srgbClr val="D52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기술 블로그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5737" y="1083911"/>
            <a:ext cx="11660525" cy="1078620"/>
          </a:xfrm>
          <a:prstGeom prst="roundRect">
            <a:avLst>
              <a:gd name="adj" fmla="val 10064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172310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기술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블로</a:t>
            </a: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그 포스팅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4" y="1265260"/>
            <a:ext cx="186974" cy="18697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616011"/>
            <a:ext cx="8523636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벨로그</a:t>
            </a:r>
            <a:r>
              <a:rPr kumimoji="0" lang="en-US" altLang="ko-KR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,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미디엄</a:t>
            </a:r>
            <a:r>
              <a:rPr kumimoji="0" lang="en-US" altLang="ko-KR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,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티스토리</a:t>
            </a: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등  다양한 블로그 플랫폼을 통해  자신의  지식과 경험을 공유하며 성장하고 있음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1036" name="Picture 12" descr="Create a static webpage with a contact form on Github pages - DEV Community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6" t="26076" r="13652" b="27406"/>
          <a:stretch/>
        </p:blipFill>
        <p:spPr bwMode="auto">
          <a:xfrm>
            <a:off x="3484020" y="3986918"/>
            <a:ext cx="1835026" cy="125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37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773" y="6858000"/>
            <a:ext cx="6028825" cy="26774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7748" y="3820549"/>
            <a:ext cx="5443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Roboto" panose="02000000000000000000" pitchFamily="2" charset="0"/>
                <a:ea typeface="Roboto" panose="02000000000000000000" pitchFamily="2" charset="0"/>
              </a:rPr>
              <a:t>Q &amp; A</a:t>
            </a:r>
            <a:endParaRPr lang="ko-KR" altLang="en-US" sz="6000" dirty="0">
              <a:latin typeface="Roboto" panose="02000000000000000000" pitchFamily="2" charset="0"/>
              <a:ea typeface="Noto Sans KR Thin" panose="020B02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64134" y="1350642"/>
            <a:ext cx="4814844" cy="2469907"/>
          </a:xfrm>
          <a:prstGeom prst="rect">
            <a:avLst/>
          </a:prstGeom>
          <a:noFill/>
        </p:spPr>
        <p:txBody>
          <a:bodyPr wrap="none" tIns="46800" rtlCol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DON-JO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2826" y="3022864"/>
            <a:ext cx="225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DONATION JOYFUL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79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556981" y="863003"/>
            <a:ext cx="3073407" cy="417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CONTENTS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671774" y="1845745"/>
            <a:ext cx="2512400" cy="563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Poppins SemiBold" panose="00000700000000000000" pitchFamily="2" charset="0"/>
              </a:rPr>
              <a:t>서비스 소개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791080" y="1783423"/>
            <a:ext cx="539732" cy="508603"/>
            <a:chOff x="4365518" y="2920468"/>
            <a:chExt cx="653075" cy="615409"/>
          </a:xfrm>
        </p:grpSpPr>
        <p:grpSp>
          <p:nvGrpSpPr>
            <p:cNvPr id="38" name="그룹 37"/>
            <p:cNvGrpSpPr/>
            <p:nvPr/>
          </p:nvGrpSpPr>
          <p:grpSpPr>
            <a:xfrm>
              <a:off x="4365518" y="2920468"/>
              <a:ext cx="653075" cy="615409"/>
              <a:chOff x="2772692" y="3648056"/>
              <a:chExt cx="653075" cy="615409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2772692" y="3648056"/>
                <a:ext cx="539999" cy="53999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4386845" y="2955266"/>
              <a:ext cx="4972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5424256" y="1845745"/>
            <a:ext cx="2512399" cy="563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Poppins SemiBold" panose="00000700000000000000" pitchFamily="2" charset="0"/>
              </a:rPr>
              <a:t>서비스 배경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8132046" y="1819976"/>
            <a:ext cx="539728" cy="508603"/>
            <a:chOff x="4365522" y="2920469"/>
            <a:chExt cx="653071" cy="615409"/>
          </a:xfrm>
        </p:grpSpPr>
        <p:grpSp>
          <p:nvGrpSpPr>
            <p:cNvPr id="44" name="그룹 43"/>
            <p:cNvGrpSpPr/>
            <p:nvPr/>
          </p:nvGrpSpPr>
          <p:grpSpPr>
            <a:xfrm>
              <a:off x="4365522" y="2920469"/>
              <a:ext cx="653071" cy="615409"/>
              <a:chOff x="2772696" y="3648057"/>
              <a:chExt cx="653071" cy="615409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2885767" y="3723466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4383637" y="2955266"/>
              <a:ext cx="5036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813425" y="1854928"/>
            <a:ext cx="2512399" cy="563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Poppins SemiBold" panose="00000700000000000000" pitchFamily="2" charset="0"/>
              </a:rPr>
              <a:t>팀원 소개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1180250" y="1819977"/>
            <a:ext cx="539728" cy="508602"/>
            <a:chOff x="4365522" y="2920469"/>
            <a:chExt cx="653071" cy="615408"/>
          </a:xfrm>
        </p:grpSpPr>
        <p:grpSp>
          <p:nvGrpSpPr>
            <p:cNvPr id="57" name="그룹 56"/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58" name="직사각형 57"/>
            <p:cNvSpPr/>
            <p:nvPr/>
          </p:nvSpPr>
          <p:spPr>
            <a:xfrm>
              <a:off x="4414094" y="2955266"/>
              <a:ext cx="44275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78685" y="0"/>
            <a:ext cx="11434626" cy="342335"/>
            <a:chOff x="376372" y="1165735"/>
            <a:chExt cx="11434626" cy="342335"/>
          </a:xfrm>
        </p:grpSpPr>
        <p:sp>
          <p:nvSpPr>
            <p:cNvPr id="30" name="직사각형 29"/>
            <p:cNvSpPr/>
            <p:nvPr/>
          </p:nvSpPr>
          <p:spPr>
            <a:xfrm>
              <a:off x="429712" y="1201480"/>
              <a:ext cx="11332571" cy="3065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76372" y="1165735"/>
              <a:ext cx="11434626" cy="186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rot="10800000">
            <a:off x="378685" y="6495058"/>
            <a:ext cx="11434626" cy="342335"/>
            <a:chOff x="376372" y="1165735"/>
            <a:chExt cx="11434626" cy="342335"/>
          </a:xfrm>
        </p:grpSpPr>
        <p:sp>
          <p:nvSpPr>
            <p:cNvPr id="33" name="직사각형 32"/>
            <p:cNvSpPr/>
            <p:nvPr/>
          </p:nvSpPr>
          <p:spPr>
            <a:xfrm>
              <a:off x="429712" y="1201480"/>
              <a:ext cx="11332571" cy="3065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76372" y="1165735"/>
              <a:ext cx="11434626" cy="186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756742" y="4009393"/>
            <a:ext cx="574072" cy="508603"/>
            <a:chOff x="4323967" y="2920468"/>
            <a:chExt cx="694626" cy="615409"/>
          </a:xfrm>
        </p:grpSpPr>
        <p:grpSp>
          <p:nvGrpSpPr>
            <p:cNvPr id="35" name="그룹 34"/>
            <p:cNvGrpSpPr/>
            <p:nvPr/>
          </p:nvGrpSpPr>
          <p:grpSpPr>
            <a:xfrm>
              <a:off x="4365518" y="2920468"/>
              <a:ext cx="653075" cy="615409"/>
              <a:chOff x="2772692" y="3648056"/>
              <a:chExt cx="653075" cy="615409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2772692" y="3648056"/>
                <a:ext cx="539999" cy="53999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48" name="직사각형 47"/>
            <p:cNvSpPr/>
            <p:nvPr/>
          </p:nvSpPr>
          <p:spPr>
            <a:xfrm>
              <a:off x="4323967" y="2955266"/>
              <a:ext cx="623010" cy="4841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5424256" y="4071715"/>
            <a:ext cx="2512399" cy="563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Poppins SemiBold" panose="00000700000000000000" pitchFamily="2" charset="0"/>
              </a:rPr>
              <a:t>기술 소개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Poppins SemiBold" panose="00000700000000000000" pitchFamily="2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813425" y="4080898"/>
            <a:ext cx="2512399" cy="563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Poppins SemiBold" panose="00000700000000000000" pitchFamily="2" charset="0"/>
              </a:rPr>
              <a:t>라이브 시연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143497" y="4045947"/>
            <a:ext cx="576479" cy="508602"/>
            <a:chOff x="4321053" y="2920469"/>
            <a:chExt cx="697540" cy="615408"/>
          </a:xfrm>
        </p:grpSpPr>
        <p:grpSp>
          <p:nvGrpSpPr>
            <p:cNvPr id="65" name="그룹 64"/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6" name="직사각형 65"/>
            <p:cNvSpPr/>
            <p:nvPr/>
          </p:nvSpPr>
          <p:spPr>
            <a:xfrm>
              <a:off x="4321053" y="2955266"/>
              <a:ext cx="628830" cy="4841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63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50440" y="369349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팀원 소개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94687" y="338003"/>
            <a:ext cx="490662" cy="462365"/>
            <a:chOff x="4365522" y="2920469"/>
            <a:chExt cx="653071" cy="6154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91957" y="2955266"/>
              <a:ext cx="487024" cy="4841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43897C3-A0EB-87DD-0898-3E277BB68CE6}"/>
              </a:ext>
            </a:extLst>
          </p:cNvPr>
          <p:cNvSpPr/>
          <p:nvPr/>
        </p:nvSpPr>
        <p:spPr>
          <a:xfrm>
            <a:off x="2636520" y="1275627"/>
            <a:ext cx="6918960" cy="73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SemiBold" panose="00000700000000000000" pitchFamily="2" charset="0"/>
              </a:rPr>
              <a:t>Our Team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947549" y="2554406"/>
            <a:ext cx="1398540" cy="1358100"/>
          </a:xfrm>
          <a:prstGeom prst="roundRect">
            <a:avLst>
              <a:gd name="adj" fmla="val 12188"/>
            </a:avLst>
          </a:prstGeom>
          <a:solidFill>
            <a:schemeClr val="bg1"/>
          </a:solidFill>
          <a:ln>
            <a:noFill/>
          </a:ln>
          <a:effectLst>
            <a:outerShdw blurRad="635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2717983" y="2554406"/>
            <a:ext cx="1398540" cy="1358100"/>
          </a:xfrm>
          <a:prstGeom prst="roundRect">
            <a:avLst>
              <a:gd name="adj" fmla="val 12188"/>
            </a:avLst>
          </a:prstGeom>
          <a:solidFill>
            <a:schemeClr val="bg1"/>
          </a:solidFill>
          <a:ln>
            <a:noFill/>
          </a:ln>
          <a:effectLst>
            <a:outerShdw blurRad="635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488417" y="2554406"/>
            <a:ext cx="1398540" cy="1358100"/>
          </a:xfrm>
          <a:prstGeom prst="roundRect">
            <a:avLst>
              <a:gd name="adj" fmla="val 12188"/>
            </a:avLst>
          </a:prstGeom>
          <a:solidFill>
            <a:schemeClr val="bg1"/>
          </a:solidFill>
          <a:ln>
            <a:noFill/>
          </a:ln>
          <a:effectLst>
            <a:outerShdw blurRad="635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6258851" y="2554406"/>
            <a:ext cx="1398540" cy="1358100"/>
          </a:xfrm>
          <a:prstGeom prst="roundRect">
            <a:avLst>
              <a:gd name="adj" fmla="val 12188"/>
            </a:avLst>
          </a:prstGeom>
          <a:solidFill>
            <a:schemeClr val="bg1"/>
          </a:solidFill>
          <a:ln>
            <a:noFill/>
          </a:ln>
          <a:effectLst>
            <a:outerShdw blurRad="635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029285" y="2554406"/>
            <a:ext cx="1398540" cy="1358100"/>
          </a:xfrm>
          <a:prstGeom prst="roundRect">
            <a:avLst>
              <a:gd name="adj" fmla="val 12188"/>
            </a:avLst>
          </a:prstGeom>
          <a:solidFill>
            <a:schemeClr val="bg1"/>
          </a:solidFill>
          <a:ln>
            <a:noFill/>
          </a:ln>
          <a:effectLst>
            <a:outerShdw blurRad="635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9845912" y="2554406"/>
            <a:ext cx="1398540" cy="1358100"/>
          </a:xfrm>
          <a:prstGeom prst="roundRect">
            <a:avLst>
              <a:gd name="adj" fmla="val 12188"/>
            </a:avLst>
          </a:prstGeom>
          <a:solidFill>
            <a:schemeClr val="bg1"/>
          </a:solidFill>
          <a:ln>
            <a:noFill/>
          </a:ln>
          <a:effectLst>
            <a:outerShdw blurRad="635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6258851" y="2554406"/>
            <a:ext cx="1398540" cy="1358100"/>
          </a:xfrm>
          <a:prstGeom prst="roundRect">
            <a:avLst>
              <a:gd name="adj" fmla="val 12188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9845912" y="2521317"/>
            <a:ext cx="1398540" cy="1358100"/>
          </a:xfrm>
          <a:prstGeom prst="roundRect">
            <a:avLst>
              <a:gd name="adj" fmla="val 12188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635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8029285" y="2554406"/>
            <a:ext cx="1398540" cy="1358100"/>
          </a:xfrm>
          <a:prstGeom prst="roundRect">
            <a:avLst>
              <a:gd name="adj" fmla="val 12188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635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4465321" y="2521317"/>
            <a:ext cx="1398540" cy="1358100"/>
          </a:xfrm>
          <a:prstGeom prst="roundRect">
            <a:avLst>
              <a:gd name="adj" fmla="val 12188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35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2706435" y="2521317"/>
            <a:ext cx="1398540" cy="1358100"/>
          </a:xfrm>
          <a:prstGeom prst="roundRect">
            <a:avLst>
              <a:gd name="adj" fmla="val 12188"/>
            </a:avLst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635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947549" y="2554406"/>
            <a:ext cx="1398540" cy="1358100"/>
          </a:xfrm>
          <a:prstGeom prst="roundRect">
            <a:avLst>
              <a:gd name="adj" fmla="val 12188"/>
            </a:avLst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635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43897C3-A0EB-87DD-0898-3E277BB68CE6}"/>
              </a:ext>
            </a:extLst>
          </p:cNvPr>
          <p:cNvSpPr/>
          <p:nvPr/>
        </p:nvSpPr>
        <p:spPr>
          <a:xfrm>
            <a:off x="885349" y="3952415"/>
            <a:ext cx="1460740" cy="838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Back-end</a:t>
            </a:r>
          </a:p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Block-chain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43897C3-A0EB-87DD-0898-3E277BB68CE6}"/>
              </a:ext>
            </a:extLst>
          </p:cNvPr>
          <p:cNvSpPr/>
          <p:nvPr/>
        </p:nvSpPr>
        <p:spPr>
          <a:xfrm>
            <a:off x="2706435" y="3952415"/>
            <a:ext cx="1398540" cy="838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Back-end</a:t>
            </a:r>
          </a:p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CI/CD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43897C3-A0EB-87DD-0898-3E277BB68CE6}"/>
              </a:ext>
            </a:extLst>
          </p:cNvPr>
          <p:cNvSpPr/>
          <p:nvPr/>
        </p:nvSpPr>
        <p:spPr>
          <a:xfrm>
            <a:off x="4465321" y="3952415"/>
            <a:ext cx="1398540" cy="838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Back-end</a:t>
            </a:r>
          </a:p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Front-end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43897C3-A0EB-87DD-0898-3E277BB68CE6}"/>
              </a:ext>
            </a:extLst>
          </p:cNvPr>
          <p:cNvSpPr/>
          <p:nvPr/>
        </p:nvSpPr>
        <p:spPr>
          <a:xfrm>
            <a:off x="6258851" y="3952415"/>
            <a:ext cx="1398540" cy="838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Front-end</a:t>
            </a:r>
          </a:p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UI/UX Design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43897C3-A0EB-87DD-0898-3E277BB68CE6}"/>
              </a:ext>
            </a:extLst>
          </p:cNvPr>
          <p:cNvSpPr/>
          <p:nvPr/>
        </p:nvSpPr>
        <p:spPr>
          <a:xfrm>
            <a:off x="8029285" y="3952415"/>
            <a:ext cx="1398540" cy="838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Front-end</a:t>
            </a:r>
          </a:p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Block-chain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43897C3-A0EB-87DD-0898-3E277BB68CE6}"/>
              </a:ext>
            </a:extLst>
          </p:cNvPr>
          <p:cNvSpPr/>
          <p:nvPr/>
        </p:nvSpPr>
        <p:spPr>
          <a:xfrm>
            <a:off x="9845912" y="3952415"/>
            <a:ext cx="1398540" cy="838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Front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-end</a:t>
            </a:r>
          </a:p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UI/UX Design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43897C3-A0EB-87DD-0898-3E277BB68CE6}"/>
              </a:ext>
            </a:extLst>
          </p:cNvPr>
          <p:cNvSpPr/>
          <p:nvPr/>
        </p:nvSpPr>
        <p:spPr>
          <a:xfrm>
            <a:off x="873801" y="4864147"/>
            <a:ext cx="1460740" cy="4628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이재욱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43897C3-A0EB-87DD-0898-3E277BB68CE6}"/>
              </a:ext>
            </a:extLst>
          </p:cNvPr>
          <p:cNvSpPr/>
          <p:nvPr/>
        </p:nvSpPr>
        <p:spPr>
          <a:xfrm>
            <a:off x="2706435" y="4864147"/>
            <a:ext cx="1386992" cy="4628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이유영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43897C3-A0EB-87DD-0898-3E277BB68CE6}"/>
              </a:ext>
            </a:extLst>
          </p:cNvPr>
          <p:cNvSpPr/>
          <p:nvPr/>
        </p:nvSpPr>
        <p:spPr>
          <a:xfrm>
            <a:off x="4453773" y="4864147"/>
            <a:ext cx="1398540" cy="4628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강태선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43897C3-A0EB-87DD-0898-3E277BB68CE6}"/>
              </a:ext>
            </a:extLst>
          </p:cNvPr>
          <p:cNvSpPr/>
          <p:nvPr/>
        </p:nvSpPr>
        <p:spPr>
          <a:xfrm>
            <a:off x="6247303" y="4864147"/>
            <a:ext cx="1398540" cy="4628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안태현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43897C3-A0EB-87DD-0898-3E277BB68CE6}"/>
              </a:ext>
            </a:extLst>
          </p:cNvPr>
          <p:cNvSpPr/>
          <p:nvPr/>
        </p:nvSpPr>
        <p:spPr>
          <a:xfrm>
            <a:off x="8017737" y="4864147"/>
            <a:ext cx="1398540" cy="4628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김현수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43897C3-A0EB-87DD-0898-3E277BB68CE6}"/>
              </a:ext>
            </a:extLst>
          </p:cNvPr>
          <p:cNvSpPr/>
          <p:nvPr/>
        </p:nvSpPr>
        <p:spPr>
          <a:xfrm>
            <a:off x="9834364" y="4864147"/>
            <a:ext cx="1398540" cy="4628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송현주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1059309" y="5619513"/>
            <a:ext cx="1113997" cy="212327"/>
            <a:chOff x="947549" y="5639833"/>
            <a:chExt cx="1113997" cy="21232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549" y="5639833"/>
              <a:ext cx="212327" cy="212327"/>
            </a:xfrm>
            <a:prstGeom prst="rect">
              <a:avLst/>
            </a:prstGeom>
          </p:spPr>
        </p:pic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219" y="5639833"/>
              <a:ext cx="212327" cy="212327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384" y="5639833"/>
              <a:ext cx="212327" cy="212327"/>
            </a:xfrm>
            <a:prstGeom prst="rect">
              <a:avLst/>
            </a:prstGeom>
          </p:spPr>
        </p:pic>
      </p:grpSp>
      <p:grpSp>
        <p:nvGrpSpPr>
          <p:cNvPr id="97" name="그룹 96"/>
          <p:cNvGrpSpPr/>
          <p:nvPr/>
        </p:nvGrpSpPr>
        <p:grpSpPr>
          <a:xfrm>
            <a:off x="2842932" y="5619513"/>
            <a:ext cx="1113997" cy="212327"/>
            <a:chOff x="947549" y="5639833"/>
            <a:chExt cx="1113997" cy="212327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549" y="5639833"/>
              <a:ext cx="212327" cy="212327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219" y="5639833"/>
              <a:ext cx="212327" cy="212327"/>
            </a:xfrm>
            <a:prstGeom prst="rect">
              <a:avLst/>
            </a:prstGeom>
          </p:spPr>
        </p:pic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384" y="5639833"/>
              <a:ext cx="212327" cy="212327"/>
            </a:xfrm>
            <a:prstGeom prst="rect">
              <a:avLst/>
            </a:prstGeom>
          </p:spPr>
        </p:pic>
      </p:grpSp>
      <p:grpSp>
        <p:nvGrpSpPr>
          <p:cNvPr id="101" name="그룹 100"/>
          <p:cNvGrpSpPr/>
          <p:nvPr/>
        </p:nvGrpSpPr>
        <p:grpSpPr>
          <a:xfrm>
            <a:off x="4607592" y="5619513"/>
            <a:ext cx="1113997" cy="212327"/>
            <a:chOff x="947549" y="5639833"/>
            <a:chExt cx="1113997" cy="212327"/>
          </a:xfrm>
        </p:grpSpPr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549" y="5639833"/>
              <a:ext cx="212327" cy="212327"/>
            </a:xfrm>
            <a:prstGeom prst="rect">
              <a:avLst/>
            </a:prstGeom>
          </p:spPr>
        </p:pic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219" y="5639833"/>
              <a:ext cx="212327" cy="212327"/>
            </a:xfrm>
            <a:prstGeom prst="rect">
              <a:avLst/>
            </a:prstGeom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384" y="5639833"/>
              <a:ext cx="212327" cy="212327"/>
            </a:xfrm>
            <a:prstGeom prst="rect">
              <a:avLst/>
            </a:prstGeom>
          </p:spPr>
        </p:pic>
      </p:grpSp>
      <p:grpSp>
        <p:nvGrpSpPr>
          <p:cNvPr id="105" name="그룹 104"/>
          <p:cNvGrpSpPr/>
          <p:nvPr/>
        </p:nvGrpSpPr>
        <p:grpSpPr>
          <a:xfrm>
            <a:off x="6401122" y="5619512"/>
            <a:ext cx="1113997" cy="212327"/>
            <a:chOff x="947549" y="5639833"/>
            <a:chExt cx="1113997" cy="212327"/>
          </a:xfrm>
        </p:grpSpPr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549" y="5639833"/>
              <a:ext cx="212327" cy="212327"/>
            </a:xfrm>
            <a:prstGeom prst="rect">
              <a:avLst/>
            </a:prstGeom>
          </p:spPr>
        </p:pic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219" y="5639833"/>
              <a:ext cx="212327" cy="212327"/>
            </a:xfrm>
            <a:prstGeom prst="rect">
              <a:avLst/>
            </a:prstGeom>
          </p:spPr>
        </p:pic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384" y="5639833"/>
              <a:ext cx="212327" cy="212327"/>
            </a:xfrm>
            <a:prstGeom prst="rect">
              <a:avLst/>
            </a:prstGeom>
          </p:spPr>
        </p:pic>
      </p:grpSp>
      <p:grpSp>
        <p:nvGrpSpPr>
          <p:cNvPr id="109" name="그룹 108"/>
          <p:cNvGrpSpPr/>
          <p:nvPr/>
        </p:nvGrpSpPr>
        <p:grpSpPr>
          <a:xfrm>
            <a:off x="8160008" y="5619512"/>
            <a:ext cx="1113997" cy="212327"/>
            <a:chOff x="947549" y="5639833"/>
            <a:chExt cx="1113997" cy="212327"/>
          </a:xfrm>
        </p:grpSpPr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549" y="5639833"/>
              <a:ext cx="212327" cy="212327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219" y="5639833"/>
              <a:ext cx="212327" cy="212327"/>
            </a:xfrm>
            <a:prstGeom prst="rect">
              <a:avLst/>
            </a:prstGeom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384" y="5639833"/>
              <a:ext cx="212327" cy="212327"/>
            </a:xfrm>
            <a:prstGeom prst="rect">
              <a:avLst/>
            </a:prstGeom>
          </p:spPr>
        </p:pic>
      </p:grpSp>
      <p:grpSp>
        <p:nvGrpSpPr>
          <p:cNvPr id="113" name="그룹 112"/>
          <p:cNvGrpSpPr/>
          <p:nvPr/>
        </p:nvGrpSpPr>
        <p:grpSpPr>
          <a:xfrm>
            <a:off x="9976635" y="5619511"/>
            <a:ext cx="1113997" cy="212327"/>
            <a:chOff x="947549" y="5639833"/>
            <a:chExt cx="1113997" cy="212327"/>
          </a:xfrm>
        </p:grpSpPr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549" y="5639833"/>
              <a:ext cx="212327" cy="212327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219" y="5639833"/>
              <a:ext cx="212327" cy="212327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384" y="5639833"/>
              <a:ext cx="212327" cy="212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43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6219061" y="2701017"/>
            <a:ext cx="5707201" cy="3445471"/>
          </a:xfrm>
          <a:prstGeom prst="roundRect">
            <a:avLst>
              <a:gd name="adj" fmla="val 441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36719" y="253971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서비스 배경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8878" y="338003"/>
            <a:ext cx="536473" cy="462365"/>
            <a:chOff x="4304548" y="2920469"/>
            <a:chExt cx="714045" cy="6154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4548" y="2955265"/>
              <a:ext cx="661842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904498" y="529583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아이디어 선정 배경</a:t>
            </a:r>
          </a:p>
        </p:txBody>
      </p:sp>
      <p:pic>
        <p:nvPicPr>
          <p:cNvPr id="10" name="Picture 2" descr="velog - velo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25" y="4114805"/>
            <a:ext cx="1688813" cy="88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티스토리 신규로고 초고화질 &amp; 백터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9" t="37824" r="12646" b="32292"/>
          <a:stretch/>
        </p:blipFill>
        <p:spPr bwMode="auto">
          <a:xfrm>
            <a:off x="1881393" y="5514235"/>
            <a:ext cx="2475887" cy="54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um reveals (another) new logo – and it's a head-scratcher | Creative  Blo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8" t="27030" r="3137" b="10186"/>
          <a:stretch/>
        </p:blipFill>
        <p:spPr bwMode="auto">
          <a:xfrm>
            <a:off x="1881393" y="3006816"/>
            <a:ext cx="3130481" cy="79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8495818" y="2521645"/>
            <a:ext cx="1145858" cy="382293"/>
          </a:xfrm>
          <a:prstGeom prst="roundRect">
            <a:avLst/>
          </a:prstGeom>
          <a:solidFill>
            <a:srgbClr val="295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포스팅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8420" y="3022428"/>
            <a:ext cx="2911322" cy="306654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65737" y="2701017"/>
            <a:ext cx="5707201" cy="3445471"/>
          </a:xfrm>
          <a:prstGeom prst="roundRect">
            <a:avLst>
              <a:gd name="adj" fmla="val 441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46409" y="2521645"/>
            <a:ext cx="1145858" cy="382293"/>
          </a:xfrm>
          <a:prstGeom prst="roundRect">
            <a:avLst/>
          </a:prstGeom>
          <a:solidFill>
            <a:srgbClr val="D52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기술 블로그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5737" y="1083911"/>
            <a:ext cx="11660525" cy="1078620"/>
          </a:xfrm>
          <a:prstGeom prst="roundRect">
            <a:avLst>
              <a:gd name="adj" fmla="val 10064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172310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기술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블로</a:t>
            </a: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그 포스팅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4" y="1265260"/>
            <a:ext cx="186974" cy="18697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616011"/>
            <a:ext cx="8523636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벨로그</a:t>
            </a:r>
            <a:r>
              <a:rPr kumimoji="0" lang="en-US" altLang="ko-KR" sz="140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, </a:t>
            </a:r>
            <a:r>
              <a:rPr lang="ko-KR" altLang="en-US" sz="1400" spc="-15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미디엄</a:t>
            </a:r>
            <a:r>
              <a:rPr lang="en-US" altLang="ko-KR" sz="14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, </a:t>
            </a:r>
            <a:r>
              <a:rPr lang="ko-KR" altLang="en-US" sz="1400" spc="-15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티스토리</a:t>
            </a:r>
            <a:r>
              <a:rPr lang="ko-KR" altLang="en-US" sz="14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등  다양한 블로그 플랫폼을 통해  자신의  지식과 경험을 공유하며 성장하고 있음</a:t>
            </a:r>
            <a:endParaRPr kumimoji="0" lang="ko-KR" altLang="en-US" sz="140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1036" name="Picture 12" descr="Create a static webpage with a contact form on Github pages - DEV Community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6" t="26076" r="13652" b="27406"/>
          <a:stretch/>
        </p:blipFill>
        <p:spPr bwMode="auto">
          <a:xfrm>
            <a:off x="3484020" y="3986918"/>
            <a:ext cx="1835026" cy="125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51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36719" y="253971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서비스 배경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8878" y="338003"/>
            <a:ext cx="536473" cy="462365"/>
            <a:chOff x="4304548" y="2920469"/>
            <a:chExt cx="714045" cy="6154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4548" y="2955265"/>
              <a:ext cx="661842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904498" y="529583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아이디어 선정 배경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5737" y="1083911"/>
            <a:ext cx="11660525" cy="1078620"/>
          </a:xfrm>
          <a:prstGeom prst="roundRect">
            <a:avLst>
              <a:gd name="adj" fmla="val 10064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172310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포스팅의 수익 모델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616011"/>
            <a:ext cx="8523636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포스팅의 수익 모델은 광고 수입에 의존하고 있으며</a:t>
            </a:r>
            <a:r>
              <a:rPr lang="en-US" altLang="ko-KR" sz="14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,  </a:t>
            </a:r>
            <a:r>
              <a:rPr lang="ko-KR" altLang="en-US" sz="14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개인에게 후원하고 싶은 경우  많은 수수료를 지불하거나 타 사이트를 이용해야 함</a:t>
            </a:r>
            <a:endParaRPr kumimoji="0" lang="ko-KR" altLang="en-US" sz="140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4" y="1265260"/>
            <a:ext cx="186974" cy="18697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794" y="3348345"/>
            <a:ext cx="4759207" cy="23621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16" y="3305104"/>
            <a:ext cx="5033500" cy="2448588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265737" y="2701017"/>
            <a:ext cx="11447843" cy="3445471"/>
          </a:xfrm>
          <a:prstGeom prst="roundRect">
            <a:avLst>
              <a:gd name="adj" fmla="val 441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4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36719" y="253971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서비스 배경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8878" y="338003"/>
            <a:ext cx="536473" cy="462365"/>
            <a:chOff x="4304548" y="2920469"/>
            <a:chExt cx="714045" cy="6154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4548" y="2955265"/>
              <a:ext cx="661842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904498" y="529583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문제점 및 한계점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3897C3-A0EB-87DD-0898-3E277BB68CE6}"/>
              </a:ext>
            </a:extLst>
          </p:cNvPr>
          <p:cNvSpPr/>
          <p:nvPr/>
        </p:nvSpPr>
        <p:spPr>
          <a:xfrm>
            <a:off x="2636520" y="1145928"/>
            <a:ext cx="6918960" cy="80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SemiBold" panose="00000700000000000000" pitchFamily="2" charset="0"/>
              </a:rPr>
              <a:t>기존 서비스의 한계점 세가지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50" y="1337165"/>
            <a:ext cx="359215" cy="35921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179312" y="2467190"/>
            <a:ext cx="2838648" cy="2756567"/>
            <a:chOff x="612151" y="2467190"/>
            <a:chExt cx="2838648" cy="2756567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612151" y="2467190"/>
              <a:ext cx="2838648" cy="2756567"/>
            </a:xfrm>
            <a:prstGeom prst="roundRect">
              <a:avLst>
                <a:gd name="adj" fmla="val 789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algn="ctr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904498" y="2728370"/>
              <a:ext cx="1024161" cy="382293"/>
            </a:xfrm>
            <a:prstGeom prst="roundRect">
              <a:avLst>
                <a:gd name="adj" fmla="val 24640"/>
              </a:avLst>
            </a:prstGeom>
            <a:solidFill>
              <a:srgbClr val="0D45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첫번째</a:t>
              </a:r>
              <a:endParaRPr lang="ko-KR" altLang="en-US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43897C3-A0EB-87DD-0898-3E277BB68CE6}"/>
                </a:ext>
              </a:extLst>
            </p:cNvPr>
            <p:cNvSpPr/>
            <p:nvPr/>
          </p:nvSpPr>
          <p:spPr>
            <a:xfrm>
              <a:off x="941552" y="3389710"/>
              <a:ext cx="2145979" cy="8036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수익 구조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43897C3-A0EB-87DD-0898-3E277BB68CE6}"/>
                </a:ext>
              </a:extLst>
            </p:cNvPr>
            <p:cNvSpPr/>
            <p:nvPr/>
          </p:nvSpPr>
          <p:spPr>
            <a:xfrm>
              <a:off x="941552" y="4070591"/>
              <a:ext cx="2145979" cy="8036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방문자수만을 통한 광고 수익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535197" y="2467190"/>
            <a:ext cx="2838648" cy="2756567"/>
            <a:chOff x="4483111" y="2467190"/>
            <a:chExt cx="2838648" cy="2756567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4483111" y="2467190"/>
              <a:ext cx="2838648" cy="2756567"/>
            </a:xfrm>
            <a:prstGeom prst="roundRect">
              <a:avLst>
                <a:gd name="adj" fmla="val 789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algn="ctr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4775458" y="2728370"/>
              <a:ext cx="1024161" cy="382293"/>
            </a:xfrm>
            <a:prstGeom prst="roundRect">
              <a:avLst>
                <a:gd name="adj" fmla="val 24640"/>
              </a:avLst>
            </a:prstGeom>
            <a:solidFill>
              <a:srgbClr val="0D45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두</a:t>
              </a:r>
              <a:r>
                <a:rPr lang="ko-KR" altLang="en-US" sz="14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번째</a:t>
              </a:r>
              <a:endParaRPr lang="ko-KR" altLang="en-US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3897C3-A0EB-87DD-0898-3E277BB68CE6}"/>
                </a:ext>
              </a:extLst>
            </p:cNvPr>
            <p:cNvSpPr/>
            <p:nvPr/>
          </p:nvSpPr>
          <p:spPr>
            <a:xfrm>
              <a:off x="4775458" y="3389709"/>
              <a:ext cx="2145979" cy="8036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수수료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43897C3-A0EB-87DD-0898-3E277BB68CE6}"/>
                </a:ext>
              </a:extLst>
            </p:cNvPr>
            <p:cNvSpPr/>
            <p:nvPr/>
          </p:nvSpPr>
          <p:spPr>
            <a:xfrm>
              <a:off x="4775458" y="4070591"/>
              <a:ext cx="2145979" cy="8036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30~40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퍼센트의 비싼 수수료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891082" y="2467190"/>
            <a:ext cx="2838648" cy="2756567"/>
            <a:chOff x="8354071" y="2467190"/>
            <a:chExt cx="2838648" cy="27565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8354071" y="2467190"/>
              <a:ext cx="2838648" cy="2756567"/>
            </a:xfrm>
            <a:prstGeom prst="roundRect">
              <a:avLst>
                <a:gd name="adj" fmla="val 789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algn="ctr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8646418" y="2728369"/>
              <a:ext cx="1024161" cy="382293"/>
            </a:xfrm>
            <a:prstGeom prst="roundRect">
              <a:avLst>
                <a:gd name="adj" fmla="val 24640"/>
              </a:avLst>
            </a:prstGeom>
            <a:solidFill>
              <a:srgbClr val="0D45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세</a:t>
              </a:r>
              <a:r>
                <a:rPr lang="ko-KR" altLang="en-US" sz="14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번째</a:t>
              </a:r>
              <a:endParaRPr lang="ko-KR" altLang="en-US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43897C3-A0EB-87DD-0898-3E277BB68CE6}"/>
                </a:ext>
              </a:extLst>
            </p:cNvPr>
            <p:cNvSpPr/>
            <p:nvPr/>
          </p:nvSpPr>
          <p:spPr>
            <a:xfrm>
              <a:off x="8646418" y="3389709"/>
              <a:ext cx="2145979" cy="8036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투명성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43897C3-A0EB-87DD-0898-3E277BB68CE6}"/>
                </a:ext>
              </a:extLst>
            </p:cNvPr>
            <p:cNvSpPr/>
            <p:nvPr/>
          </p:nvSpPr>
          <p:spPr>
            <a:xfrm>
              <a:off x="8646418" y="4066654"/>
              <a:ext cx="2145979" cy="8036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불투명한 후원 내역 및 중간 관리자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18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831325" y="3076606"/>
            <a:ext cx="6529352" cy="622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b="1">
                <a:latin typeface="Noto Sans KR" panose="020B0500000000000000" pitchFamily="34" charset="-128"/>
                <a:ea typeface="Noto Sans KR" panose="020B0500000000000000" pitchFamily="34" charset="-128"/>
              </a:rPr>
              <a:t>창작 활동을 </a:t>
            </a:r>
            <a:r>
              <a:rPr lang="ko-KR" altLang="en-US" sz="26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하는 곳과 후원 받을 곳을 분리하자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05F645-A6CE-5FFB-8650-11EE2A6439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15" y="2846419"/>
            <a:ext cx="331931" cy="2456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46361E-AA2C-C0B4-1261-289997CAB1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366286" y="3769103"/>
            <a:ext cx="331200" cy="23018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36719" y="253971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서비스 배경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8878" y="338003"/>
            <a:ext cx="536473" cy="462365"/>
            <a:chOff x="4304548" y="2920469"/>
            <a:chExt cx="714045" cy="61540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4548" y="2955265"/>
              <a:ext cx="661842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904498" y="529583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해결책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56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714" y="2794599"/>
            <a:ext cx="6028825" cy="267745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331212" y="2638147"/>
            <a:ext cx="7529567" cy="523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2000" spc="-12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Poppins SemiBold" panose="00000700000000000000" pitchFamily="2" charset="0"/>
              </a:rPr>
              <a:t>DON-JO</a:t>
            </a:r>
            <a:r>
              <a:rPr lang="en-US" altLang="ko-KR" sz="2000" spc="-120" dirty="0">
                <a:solidFill>
                  <a:schemeClr val="tx1"/>
                </a:solidFill>
                <a:latin typeface="맑은 고딕" panose="02000506000000020004" pitchFamily="50" charset="0"/>
                <a:ea typeface="Noto Sans KR" panose="020B0500000000000000" pitchFamily="34" charset="-127"/>
                <a:cs typeface="Poppins SemiBold" panose="00000700000000000000" pitchFamily="2" charset="0"/>
              </a:rPr>
              <a:t> </a:t>
            </a:r>
            <a:r>
              <a:rPr lang="ko-KR" altLang="en-US" sz="1600" spc="-120" dirty="0">
                <a:solidFill>
                  <a:schemeClr val="tx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은 </a:t>
            </a:r>
            <a:r>
              <a:rPr lang="ko-KR" altLang="en-US" sz="1600" spc="-120" dirty="0" err="1">
                <a:solidFill>
                  <a:schemeClr val="tx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블록체인</a:t>
            </a:r>
            <a:r>
              <a:rPr lang="ko-KR" altLang="en-US" sz="1600" spc="-120" dirty="0">
                <a:solidFill>
                  <a:schemeClr val="tx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 기반의 창작자 후원 및 창작물 거래 서비스입니다</a:t>
            </a:r>
            <a:r>
              <a:rPr lang="en-US" altLang="ko-KR" sz="1600" spc="-120" dirty="0">
                <a:solidFill>
                  <a:schemeClr val="tx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905100" y="4015073"/>
            <a:ext cx="3356939" cy="1690458"/>
            <a:chOff x="2024934" y="3751918"/>
            <a:chExt cx="3356939" cy="1690458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2096055" y="3751918"/>
              <a:ext cx="1706880" cy="433064"/>
            </a:xfrm>
            <a:prstGeom prst="roundRect">
              <a:avLst>
                <a:gd name="adj" fmla="val 10051"/>
              </a:avLst>
            </a:prstGeom>
            <a:solidFill>
              <a:srgbClr val="BFBFB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120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Poppins SemiBold" panose="00000700000000000000" pitchFamily="2" charset="0"/>
                </a:rPr>
                <a:t>Donation</a:t>
              </a:r>
              <a:endParaRPr lang="ko-KR" altLang="en-US" sz="1600" spc="-120" dirty="0">
                <a:solidFill>
                  <a:srgbClr val="262626"/>
                </a:solidFill>
                <a:latin typeface="Roboto" panose="02000000000000000000" pitchFamily="2" charset="0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024934" y="4334380"/>
              <a:ext cx="3356939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spc="-12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SemiBold" panose="00000700000000000000" pitchFamily="2" charset="0"/>
                </a:rPr>
                <a:t>나의 창작물이 도움이 됐다면</a:t>
              </a:r>
              <a:r>
                <a:rPr lang="en-US" altLang="ko-KR" sz="1600" spc="-12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SemiBold" panose="00000700000000000000" pitchFamily="2" charset="0"/>
                </a:rPr>
                <a:t>! </a:t>
              </a:r>
              <a:br>
                <a:rPr lang="en-US" altLang="ko-KR" sz="1600" spc="-12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SemiBold" panose="00000700000000000000" pitchFamily="2" charset="0"/>
                </a:rPr>
              </a:br>
              <a:r>
                <a:rPr lang="ko-KR" altLang="en-US" sz="1400" spc="-120" dirty="0"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  <a:t>나의 창작물이 도움이 됐다면</a:t>
              </a:r>
              <a:r>
                <a:rPr lang="en-US" altLang="ko-KR" sz="1400" spc="-120" dirty="0"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  <a:t/>
              </a:r>
              <a:br>
                <a:rPr lang="en-US" altLang="ko-KR" sz="1400" spc="-120" dirty="0"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</a:br>
              <a:r>
                <a:rPr lang="ko-KR" altLang="en-US" sz="1400" spc="-120" dirty="0"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  <a:t>후원을 통해 응원을 받을 수 있어요</a:t>
              </a:r>
              <a:r>
                <a:rPr lang="en-US" altLang="ko-KR" sz="1400" spc="-120" dirty="0">
                  <a:solidFill>
                    <a:schemeClr val="bg1">
                      <a:lumMod val="7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  <a:t>.</a:t>
              </a:r>
              <a:endParaRPr lang="ko-KR" altLang="en-US" sz="1400" spc="-120" dirty="0">
                <a:solidFill>
                  <a:schemeClr val="bg1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967266" y="4015073"/>
            <a:ext cx="2700000" cy="1658361"/>
            <a:chOff x="5007334" y="3784015"/>
            <a:chExt cx="2700000" cy="1658361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5078454" y="3784015"/>
              <a:ext cx="1706880" cy="397965"/>
            </a:xfrm>
            <a:prstGeom prst="roundRect">
              <a:avLst>
                <a:gd name="adj" fmla="val 10051"/>
              </a:avLst>
            </a:prstGeom>
            <a:solidFill>
              <a:srgbClr val="BFBFB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120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Poppins SemiBold" panose="00000700000000000000" pitchFamily="2" charset="0"/>
                </a:rPr>
                <a:t>Items</a:t>
              </a:r>
              <a:endParaRPr lang="ko-KR" altLang="en-US" sz="1600" spc="-120" dirty="0">
                <a:solidFill>
                  <a:srgbClr val="262626"/>
                </a:solidFill>
                <a:latin typeface="Roboto" panose="02000000000000000000" pitchFamily="2" charset="0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007334" y="4334380"/>
              <a:ext cx="2700000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spc="-12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SemiBold" panose="00000700000000000000" pitchFamily="2" charset="0"/>
                </a:rPr>
                <a:t>내 창작물이 필요한 사람에게</a:t>
              </a:r>
              <a:r>
                <a:rPr lang="en-US" altLang="ko-KR" sz="1600" spc="-12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SemiBold" panose="00000700000000000000" pitchFamily="2" charset="0"/>
                </a:rPr>
                <a:t>!</a:t>
              </a:r>
              <a:br>
                <a:rPr lang="en-US" altLang="ko-KR" sz="1600" spc="-12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SemiBold" panose="00000700000000000000" pitchFamily="2" charset="0"/>
                </a:rPr>
              </a:br>
              <a:r>
                <a:rPr lang="ko-KR" altLang="en-US" sz="1400" spc="-120" dirty="0"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  <a:t>내가 만든 창작물이 필요한 사람들이</a:t>
              </a:r>
              <a:endParaRPr lang="en-US" altLang="ko-KR" sz="1400" spc="-12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spc="-120" dirty="0"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  <a:t>구매할 수 있도록 등록할 수 있어요</a:t>
              </a:r>
              <a:r>
                <a:rPr lang="en-US" altLang="ko-KR" sz="1400" spc="-120" dirty="0">
                  <a:solidFill>
                    <a:schemeClr val="bg1">
                      <a:lumMod val="7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  <a:t>.</a:t>
              </a:r>
              <a:endParaRPr lang="ko-KR" altLang="en-US" sz="1400" spc="-120" dirty="0">
                <a:solidFill>
                  <a:schemeClr val="bg1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057750" y="4047170"/>
            <a:ext cx="2997521" cy="1658361"/>
            <a:chOff x="8351519" y="3968450"/>
            <a:chExt cx="2997521" cy="1658361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8422640" y="3968450"/>
              <a:ext cx="1706880" cy="397965"/>
            </a:xfrm>
            <a:prstGeom prst="roundRect">
              <a:avLst>
                <a:gd name="adj" fmla="val 10051"/>
              </a:avLst>
            </a:prstGeom>
            <a:solidFill>
              <a:srgbClr val="BFBFB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120" dirty="0" err="1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Poppins SemiBold" panose="00000700000000000000" pitchFamily="2" charset="0"/>
                </a:rPr>
                <a:t>Wishlist</a:t>
              </a:r>
              <a:endParaRPr lang="ko-KR" altLang="en-US" sz="1600" spc="-120" dirty="0">
                <a:solidFill>
                  <a:srgbClr val="262626"/>
                </a:solidFill>
                <a:latin typeface="Roboto" panose="02000000000000000000" pitchFamily="2" charset="0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351519" y="4518815"/>
              <a:ext cx="2997521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spc="-12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SemiBold" panose="00000700000000000000" pitchFamily="2" charset="0"/>
                </a:rPr>
                <a:t>창작을 위한 준비를 모금으로</a:t>
              </a:r>
              <a:r>
                <a:rPr lang="en-US" altLang="ko-KR" sz="1600" spc="-12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SemiBold" panose="00000700000000000000" pitchFamily="2" charset="0"/>
                </a:rPr>
                <a:t>!</a:t>
              </a:r>
              <a:br>
                <a:rPr lang="en-US" altLang="ko-KR" sz="1600" spc="-12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SemiBold" panose="00000700000000000000" pitchFamily="2" charset="0"/>
                </a:rPr>
              </a:br>
              <a:r>
                <a:rPr lang="ko-KR" altLang="en-US" sz="1400" spc="-120" dirty="0"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  <a:t>나를 지원해주는 사람들에게</a:t>
              </a:r>
              <a:r>
                <a:rPr lang="en-US" altLang="ko-KR" sz="1400" spc="-120" dirty="0"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  <a:t/>
              </a:r>
              <a:br>
                <a:rPr lang="en-US" altLang="ko-KR" sz="1400" spc="-120" dirty="0"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</a:br>
              <a:r>
                <a:rPr lang="ko-KR" altLang="en-US" sz="1400" spc="-120" dirty="0"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  <a:t>다음 창작물을 위한 모금을 받을 수 있어요</a:t>
              </a:r>
              <a:r>
                <a:rPr lang="en-US" altLang="ko-KR" sz="1400" spc="-120" dirty="0">
                  <a:solidFill>
                    <a:schemeClr val="bg1">
                      <a:lumMod val="7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  <a:t>.</a:t>
              </a:r>
              <a:endParaRPr lang="ko-KR" altLang="en-US" sz="1400" spc="-120" dirty="0">
                <a:solidFill>
                  <a:schemeClr val="bg1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688578" y="743713"/>
            <a:ext cx="4814844" cy="2469907"/>
          </a:xfrm>
          <a:prstGeom prst="rect">
            <a:avLst/>
          </a:prstGeom>
          <a:noFill/>
        </p:spPr>
        <p:txBody>
          <a:bodyPr wrap="none" tIns="46800" rtlCol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0" b="1" dirty="0" smtClean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DON-JO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7266" y="2415935"/>
            <a:ext cx="225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DONATION JOYFUL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70299" y="394658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서비스 소개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5668" y="338003"/>
            <a:ext cx="539679" cy="462365"/>
            <a:chOff x="4300280" y="2920469"/>
            <a:chExt cx="718313" cy="6154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0280" y="2955265"/>
              <a:ext cx="670377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03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373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34284" y="353676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서비스 소개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5668" y="338003"/>
            <a:ext cx="539679" cy="462365"/>
            <a:chOff x="4300280" y="2920469"/>
            <a:chExt cx="718313" cy="61540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0280" y="2955265"/>
              <a:ext cx="670377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03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25962" t="7322" r="25497" b="6948"/>
          <a:stretch/>
        </p:blipFill>
        <p:spPr>
          <a:xfrm>
            <a:off x="2884772" y="1"/>
            <a:ext cx="6328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1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3694</TotalTime>
  <Words>453</Words>
  <Application>Microsoft Office PowerPoint</Application>
  <PresentationFormat>와이드스크린</PresentationFormat>
  <Paragraphs>146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0" baseType="lpstr">
      <vt:lpstr>Pretendard Medium</vt:lpstr>
      <vt:lpstr>Poppins SemiBold</vt:lpstr>
      <vt:lpstr>Noto Sans KR Black</vt:lpstr>
      <vt:lpstr>Noto Sans KR</vt:lpstr>
      <vt:lpstr>Noto Sans KR Thin</vt:lpstr>
      <vt:lpstr>Roboto Light</vt:lpstr>
      <vt:lpstr>Noto Sans KR Medium</vt:lpstr>
      <vt:lpstr>맑은 고딕</vt:lpstr>
      <vt:lpstr>Roboto</vt:lpstr>
      <vt:lpstr>Calibri</vt:lpstr>
      <vt:lpstr>Noto Sans KR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153</cp:revision>
  <cp:lastPrinted>2023-03-16T08:34:34Z</cp:lastPrinted>
  <dcterms:created xsi:type="dcterms:W3CDTF">2023-01-25T01:49:37Z</dcterms:created>
  <dcterms:modified xsi:type="dcterms:W3CDTF">2023-04-05T01:15:51Z</dcterms:modified>
</cp:coreProperties>
</file>